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4"/>
  </p:notesMasterIdLst>
  <p:sldIdLst>
    <p:sldId id="256" r:id="rId2"/>
    <p:sldId id="264" r:id="rId3"/>
    <p:sldId id="257" r:id="rId4"/>
    <p:sldId id="258" r:id="rId5"/>
    <p:sldId id="267" r:id="rId6"/>
    <p:sldId id="266" r:id="rId7"/>
    <p:sldId id="259" r:id="rId8"/>
    <p:sldId id="260" r:id="rId9"/>
    <p:sldId id="261" r:id="rId10"/>
    <p:sldId id="262" r:id="rId11"/>
    <p:sldId id="263"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672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29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82CFA8-D436-4B5C-8547-BEC0FCAA84FD}" type="datetimeFigureOut">
              <a:rPr lang="en-US" smtClean="0"/>
              <a:pPr/>
              <a:t>2/22/2013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40F83-6E4E-4852-A113-B830F334183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140F83-6E4E-4852-A113-B830F334183C}"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140F83-6E4E-4852-A113-B830F334183C}"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140F83-6E4E-4852-A113-B830F334183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B7CE7235-7446-4C63-9705-3E8E64140034}" type="datetimeFigureOut">
              <a:rPr lang="en-US" smtClean="0"/>
              <a:pPr/>
              <a:t>2/22/2013</a:t>
            </a:fld>
            <a:endParaRPr lang="en-US"/>
          </a:p>
        </p:txBody>
      </p:sp>
      <p:sp>
        <p:nvSpPr>
          <p:cNvPr id="16" name="Slide Number Placeholder 15"/>
          <p:cNvSpPr>
            <a:spLocks noGrp="1"/>
          </p:cNvSpPr>
          <p:nvPr>
            <p:ph type="sldNum" sz="quarter" idx="11"/>
          </p:nvPr>
        </p:nvSpPr>
        <p:spPr/>
        <p:txBody>
          <a:bodyPr/>
          <a:lstStyle/>
          <a:p>
            <a:fld id="{A0DE1654-E2B9-4C72-93B0-F28645FB68A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CE7235-7446-4C63-9705-3E8E64140034}" type="datetimeFigureOut">
              <a:rPr lang="en-US" smtClean="0"/>
              <a:pPr/>
              <a:t>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E1654-E2B9-4C72-93B0-F28645FB68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CE7235-7446-4C63-9705-3E8E64140034}" type="datetimeFigureOut">
              <a:rPr lang="en-US" smtClean="0"/>
              <a:pPr/>
              <a:t>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E1654-E2B9-4C72-93B0-F28645FB68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7CE7235-7446-4C63-9705-3E8E64140034}" type="datetimeFigureOut">
              <a:rPr lang="en-US" smtClean="0"/>
              <a:pPr/>
              <a:t>2/22/2013</a:t>
            </a:fld>
            <a:endParaRPr lang="en-US"/>
          </a:p>
        </p:txBody>
      </p:sp>
      <p:sp>
        <p:nvSpPr>
          <p:cNvPr id="15" name="Slide Number Placeholder 14"/>
          <p:cNvSpPr>
            <a:spLocks noGrp="1"/>
          </p:cNvSpPr>
          <p:nvPr>
            <p:ph type="sldNum" sz="quarter" idx="15"/>
          </p:nvPr>
        </p:nvSpPr>
        <p:spPr/>
        <p:txBody>
          <a:bodyPr/>
          <a:lstStyle>
            <a:lvl1pPr algn="ctr">
              <a:defRPr/>
            </a:lvl1pPr>
          </a:lstStyle>
          <a:p>
            <a:fld id="{A0DE1654-E2B9-4C72-93B0-F28645FB68A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7CE7235-7446-4C63-9705-3E8E64140034}" type="datetimeFigureOut">
              <a:rPr lang="en-US" smtClean="0"/>
              <a:pPr/>
              <a:t>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E1654-E2B9-4C72-93B0-F28645FB68A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7CE7235-7446-4C63-9705-3E8E64140034}" type="datetimeFigureOut">
              <a:rPr lang="en-US" smtClean="0"/>
              <a:pPr/>
              <a:t>2/22/2013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E1654-E2B9-4C72-93B0-F28645FB68A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0DE1654-E2B9-4C72-93B0-F28645FB68A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B7CE7235-7446-4C63-9705-3E8E64140034}" type="datetimeFigureOut">
              <a:rPr lang="en-US" smtClean="0"/>
              <a:pPr/>
              <a:t>2/22/2013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CE7235-7446-4C63-9705-3E8E64140034}" type="datetimeFigureOut">
              <a:rPr lang="en-US" smtClean="0"/>
              <a:pPr/>
              <a:t>2/22/2013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DE1654-E2B9-4C72-93B0-F28645FB68A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E7235-7446-4C63-9705-3E8E64140034}" type="datetimeFigureOut">
              <a:rPr lang="en-US" smtClean="0"/>
              <a:pPr/>
              <a:t>2/22/2013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DE1654-E2B9-4C72-93B0-F28645FB68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7CE7235-7446-4C63-9705-3E8E64140034}" type="datetimeFigureOut">
              <a:rPr lang="en-US" smtClean="0"/>
              <a:pPr/>
              <a:t>2/22/2013</a:t>
            </a:fld>
            <a:endParaRPr lang="en-US"/>
          </a:p>
        </p:txBody>
      </p:sp>
      <p:sp>
        <p:nvSpPr>
          <p:cNvPr id="9" name="Slide Number Placeholder 8"/>
          <p:cNvSpPr>
            <a:spLocks noGrp="1"/>
          </p:cNvSpPr>
          <p:nvPr>
            <p:ph type="sldNum" sz="quarter" idx="15"/>
          </p:nvPr>
        </p:nvSpPr>
        <p:spPr/>
        <p:txBody>
          <a:bodyPr/>
          <a:lstStyle/>
          <a:p>
            <a:fld id="{A0DE1654-E2B9-4C72-93B0-F28645FB68A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B7CE7235-7446-4C63-9705-3E8E64140034}" type="datetimeFigureOut">
              <a:rPr lang="en-US" smtClean="0"/>
              <a:pPr/>
              <a:t>2/22/2013</a:t>
            </a:fld>
            <a:endParaRPr lang="en-US"/>
          </a:p>
        </p:txBody>
      </p:sp>
      <p:sp>
        <p:nvSpPr>
          <p:cNvPr id="9" name="Slide Number Placeholder 8"/>
          <p:cNvSpPr>
            <a:spLocks noGrp="1"/>
          </p:cNvSpPr>
          <p:nvPr>
            <p:ph type="sldNum" sz="quarter" idx="11"/>
          </p:nvPr>
        </p:nvSpPr>
        <p:spPr/>
        <p:txBody>
          <a:bodyPr/>
          <a:lstStyle/>
          <a:p>
            <a:fld id="{A0DE1654-E2B9-4C72-93B0-F28645FB68A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7CE7235-7446-4C63-9705-3E8E64140034}" type="datetimeFigureOut">
              <a:rPr lang="en-US" smtClean="0"/>
              <a:pPr/>
              <a:t>2/22/2013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0DE1654-E2B9-4C72-93B0-F28645FB68A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Word_2007_Document1.doc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724400"/>
            <a:ext cx="9144000" cy="1143000"/>
          </a:xfrm>
        </p:spPr>
        <p:txBody>
          <a:bodyPr/>
          <a:lstStyle/>
          <a:p>
            <a:r>
              <a:rPr lang="en-US" sz="3600" b="1" dirty="0" smtClean="0"/>
              <a:t>White Oak Park Town Hall Meeting</a:t>
            </a:r>
          </a:p>
          <a:p>
            <a:r>
              <a:rPr lang="en-US" sz="3600" b="1" dirty="0" smtClean="0"/>
              <a:t>February 26, 2013</a:t>
            </a:r>
            <a:endParaRPr lang="en-US" sz="3600" b="1" dirty="0"/>
          </a:p>
        </p:txBody>
      </p:sp>
      <p:pic>
        <p:nvPicPr>
          <p:cNvPr id="5" name="Picture 4" descr="Dog Park for Oakland Official Logo.jpg"/>
          <p:cNvPicPr>
            <a:picLocks noChangeAspect="1"/>
          </p:cNvPicPr>
          <p:nvPr/>
        </p:nvPicPr>
        <p:blipFill>
          <a:blip r:embed="rId2" cstate="print"/>
          <a:srcRect l="6863" t="5098" r="6863" b="8628"/>
          <a:stretch>
            <a:fillRect/>
          </a:stretch>
        </p:blipFill>
        <p:spPr>
          <a:xfrm>
            <a:off x="2438400" y="381000"/>
            <a:ext cx="4267200" cy="4267200"/>
          </a:xfrm>
          <a:prstGeom prst="ellipse">
            <a:avLst/>
          </a:prstGeom>
          <a:ln w="63500" cap="rnd">
            <a:solidFill>
              <a:srgbClr val="333333"/>
            </a:solidFill>
          </a:ln>
          <a:effectLst>
            <a:outerShdw blurRad="63500" sx="102000" sy="102000" algn="c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105400"/>
          </a:xfrm>
        </p:spPr>
        <p:txBody>
          <a:bodyPr/>
          <a:lstStyle/>
          <a:p>
            <a:pPr>
              <a:lnSpc>
                <a:spcPct val="150000"/>
              </a:lnSpc>
            </a:pPr>
            <a:r>
              <a:rPr lang="en-US" dirty="0" smtClean="0"/>
              <a:t>Businesses and individuals who donate over a certain amount will get be recognized on an information board</a:t>
            </a:r>
          </a:p>
          <a:p>
            <a:pPr>
              <a:lnSpc>
                <a:spcPct val="150000"/>
              </a:lnSpc>
            </a:pPr>
            <a:r>
              <a:rPr lang="en-US" dirty="0" smtClean="0"/>
              <a:t>Engraved paving stones</a:t>
            </a:r>
          </a:p>
          <a:p>
            <a:pPr>
              <a:lnSpc>
                <a:spcPct val="150000"/>
              </a:lnSpc>
            </a:pPr>
            <a:r>
              <a:rPr lang="en-US" dirty="0" smtClean="0"/>
              <a:t>Oakland, N.J. Seal Lapel Pins</a:t>
            </a:r>
          </a:p>
          <a:p>
            <a:pPr>
              <a:lnSpc>
                <a:spcPct val="150000"/>
              </a:lnSpc>
            </a:pPr>
            <a:r>
              <a:rPr lang="en-US" dirty="0" smtClean="0"/>
              <a:t>Dog park logo </a:t>
            </a:r>
            <a:r>
              <a:rPr lang="en-US" dirty="0" smtClean="0">
                <a:sym typeface="Wingdings" pitchFamily="2" charset="2"/>
              </a:rPr>
              <a:t>turned into magnet</a:t>
            </a:r>
            <a:endParaRPr lang="en-US" dirty="0" smtClean="0"/>
          </a:p>
        </p:txBody>
      </p:sp>
      <p:sp>
        <p:nvSpPr>
          <p:cNvPr id="2" name="Title 1"/>
          <p:cNvSpPr>
            <a:spLocks noGrp="1"/>
          </p:cNvSpPr>
          <p:nvPr>
            <p:ph type="title"/>
          </p:nvPr>
        </p:nvSpPr>
        <p:spPr>
          <a:xfrm>
            <a:off x="0" y="152400"/>
            <a:ext cx="9144000" cy="1219200"/>
          </a:xfrm>
        </p:spPr>
        <p:txBody>
          <a:bodyPr/>
          <a:lstStyle/>
          <a:p>
            <a:pPr algn="ctr"/>
            <a:r>
              <a:rPr lang="en-US" dirty="0" smtClean="0"/>
              <a:t>Ways to Fundraise</a:t>
            </a:r>
            <a:endParaRPr lang="en-US" dirty="0"/>
          </a:p>
        </p:txBody>
      </p:sp>
      <p:pic>
        <p:nvPicPr>
          <p:cNvPr id="4" name="Picture 3" descr="Dog Park for Oakland Official Logo.jpg"/>
          <p:cNvPicPr>
            <a:picLocks noChangeAspect="1"/>
          </p:cNvPicPr>
          <p:nvPr/>
        </p:nvPicPr>
        <p:blipFill>
          <a:blip r:embed="rId2" cstate="print"/>
          <a:srcRect l="8333" t="6667" r="8333" b="11666"/>
          <a:stretch>
            <a:fillRect/>
          </a:stretch>
        </p:blipFill>
        <p:spPr>
          <a:xfrm>
            <a:off x="304800" y="178307"/>
            <a:ext cx="1447800" cy="14188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145" name="Picture 1" descr="C:\Users\Ryan\Desktop\1219-lg.png"/>
          <p:cNvPicPr>
            <a:picLocks noChangeAspect="1" noChangeArrowheads="1"/>
          </p:cNvPicPr>
          <p:nvPr/>
        </p:nvPicPr>
        <p:blipFill>
          <a:blip r:embed="rId3" cstate="print"/>
          <a:srcRect/>
          <a:stretch>
            <a:fillRect/>
          </a:stretch>
        </p:blipFill>
        <p:spPr bwMode="auto">
          <a:xfrm>
            <a:off x="381000" y="4800600"/>
            <a:ext cx="1981200" cy="1981200"/>
          </a:xfrm>
          <a:prstGeom prst="rect">
            <a:avLst/>
          </a:prstGeom>
          <a:ln>
            <a:noFill/>
          </a:ln>
          <a:effectLst>
            <a:softEdge rad="112500"/>
          </a:effectLst>
        </p:spPr>
      </p:pic>
      <p:pic>
        <p:nvPicPr>
          <p:cNvPr id="6146" name="Picture 2" descr="C:\Users\Ryan\Desktop\pavers_01.jpg"/>
          <p:cNvPicPr>
            <a:picLocks noChangeAspect="1" noChangeArrowheads="1"/>
          </p:cNvPicPr>
          <p:nvPr/>
        </p:nvPicPr>
        <p:blipFill>
          <a:blip r:embed="rId4" cstate="print"/>
          <a:srcRect/>
          <a:stretch>
            <a:fillRect/>
          </a:stretch>
        </p:blipFill>
        <p:spPr bwMode="auto">
          <a:xfrm>
            <a:off x="3657600" y="4724400"/>
            <a:ext cx="2063319" cy="1981200"/>
          </a:xfrm>
          <a:prstGeom prst="rect">
            <a:avLst/>
          </a:prstGeom>
          <a:ln>
            <a:noFill/>
          </a:ln>
          <a:effectLst>
            <a:softEdge rad="112500"/>
          </a:effectLst>
        </p:spPr>
      </p:pic>
      <p:pic>
        <p:nvPicPr>
          <p:cNvPr id="6147" name="Picture 3" descr="C:\Users\Ryan\Desktop\dogparkpin.jpg"/>
          <p:cNvPicPr>
            <a:picLocks noChangeAspect="1" noChangeArrowheads="1"/>
          </p:cNvPicPr>
          <p:nvPr/>
        </p:nvPicPr>
        <p:blipFill>
          <a:blip r:embed="rId5" cstate="print"/>
          <a:srcRect t="3505" r="3448" b="5360"/>
          <a:stretch>
            <a:fillRect/>
          </a:stretch>
        </p:blipFill>
        <p:spPr bwMode="auto">
          <a:xfrm>
            <a:off x="6400800" y="4572000"/>
            <a:ext cx="2133600" cy="19812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Autofit/>
          </a:bodyPr>
          <a:lstStyle/>
          <a:p>
            <a:pPr>
              <a:lnSpc>
                <a:spcPct val="150000"/>
              </a:lnSpc>
            </a:pPr>
            <a:r>
              <a:rPr lang="en-US" sz="2100" dirty="0" smtClean="0"/>
              <a:t>Information sign, rules sign, and tree benches can be built by Boy Scouts or </a:t>
            </a:r>
            <a:r>
              <a:rPr lang="en-US" sz="2100" dirty="0" smtClean="0"/>
              <a:t>willing </a:t>
            </a:r>
            <a:r>
              <a:rPr lang="en-US" sz="2100" dirty="0" smtClean="0"/>
              <a:t>volunteers</a:t>
            </a:r>
          </a:p>
          <a:p>
            <a:pPr>
              <a:lnSpc>
                <a:spcPct val="150000"/>
              </a:lnSpc>
            </a:pPr>
            <a:r>
              <a:rPr lang="en-US" sz="2100" dirty="0" smtClean="0"/>
              <a:t>Base mulch from wood chipped trees during park construction</a:t>
            </a:r>
          </a:p>
          <a:p>
            <a:pPr>
              <a:lnSpc>
                <a:spcPct val="150000"/>
              </a:lnSpc>
            </a:pPr>
            <a:r>
              <a:rPr lang="en-US" sz="2100" dirty="0" smtClean="0"/>
              <a:t>Enforce current Borough code regarding dog waste</a:t>
            </a:r>
          </a:p>
          <a:p>
            <a:pPr>
              <a:lnSpc>
                <a:spcPct val="150000"/>
              </a:lnSpc>
            </a:pPr>
            <a:r>
              <a:rPr lang="en-US" sz="2100" dirty="0" smtClean="0"/>
              <a:t>Allow advertisements to be hung up along dog park fencing</a:t>
            </a:r>
          </a:p>
          <a:p>
            <a:pPr>
              <a:lnSpc>
                <a:spcPct val="150000"/>
              </a:lnSpc>
            </a:pPr>
            <a:r>
              <a:rPr lang="en-US" sz="2100" dirty="0" smtClean="0"/>
              <a:t>Add </a:t>
            </a:r>
            <a:r>
              <a:rPr lang="en-US" sz="2100" i="1" dirty="0" smtClean="0"/>
              <a:t>$2</a:t>
            </a:r>
            <a:r>
              <a:rPr lang="en-US" sz="2100" dirty="0" smtClean="0"/>
              <a:t> fee to Oakland Dog Registration </a:t>
            </a:r>
            <a:r>
              <a:rPr lang="en-US" sz="2100" dirty="0" smtClean="0"/>
              <a:t>to fund maintenance costs </a:t>
            </a:r>
            <a:endParaRPr lang="en-US" sz="2100" dirty="0" smtClean="0"/>
          </a:p>
          <a:p>
            <a:pPr lvl="1">
              <a:lnSpc>
                <a:spcPct val="150000"/>
              </a:lnSpc>
              <a:buClr>
                <a:schemeClr val="bg2">
                  <a:lumMod val="50000"/>
                </a:schemeClr>
              </a:buClr>
              <a:buFont typeface="Wingdings" pitchFamily="2" charset="2"/>
              <a:buChar char="Ø"/>
            </a:pPr>
            <a:r>
              <a:rPr lang="en-US" sz="1800" dirty="0" smtClean="0"/>
              <a:t>Would raise about </a:t>
            </a:r>
            <a:r>
              <a:rPr lang="en-US" sz="1800" i="1" dirty="0" smtClean="0"/>
              <a:t>$2,500 </a:t>
            </a:r>
            <a:r>
              <a:rPr lang="en-US" sz="1800" dirty="0" smtClean="0"/>
              <a:t>yearly</a:t>
            </a:r>
          </a:p>
          <a:p>
            <a:pPr>
              <a:lnSpc>
                <a:spcPct val="150000"/>
              </a:lnSpc>
            </a:pPr>
            <a:r>
              <a:rPr lang="en-US" sz="2100" dirty="0" smtClean="0"/>
              <a:t>Non-resident dog park usage fee with similar process to dog tag registration</a:t>
            </a:r>
          </a:p>
          <a:p>
            <a:pPr lvl="1">
              <a:lnSpc>
                <a:spcPct val="150000"/>
              </a:lnSpc>
              <a:buClr>
                <a:schemeClr val="bg2">
                  <a:lumMod val="50000"/>
                </a:schemeClr>
              </a:buClr>
              <a:buFont typeface="Wingdings" pitchFamily="2" charset="2"/>
              <a:buChar char="Ø"/>
            </a:pPr>
            <a:r>
              <a:rPr lang="en-US" sz="1800" i="1" dirty="0" smtClean="0"/>
              <a:t>$2-5 </a:t>
            </a:r>
            <a:r>
              <a:rPr lang="en-US" sz="1800" dirty="0" smtClean="0"/>
              <a:t>yearly fee to use the park</a:t>
            </a:r>
          </a:p>
        </p:txBody>
      </p:sp>
      <p:sp>
        <p:nvSpPr>
          <p:cNvPr id="2" name="Title 1"/>
          <p:cNvSpPr>
            <a:spLocks noGrp="1"/>
          </p:cNvSpPr>
          <p:nvPr>
            <p:ph type="title"/>
          </p:nvPr>
        </p:nvSpPr>
        <p:spPr>
          <a:xfrm>
            <a:off x="0" y="0"/>
            <a:ext cx="9144000" cy="1524000"/>
          </a:xfrm>
        </p:spPr>
        <p:txBody>
          <a:bodyPr anchor="ctr" anchorCtr="0">
            <a:normAutofit/>
          </a:bodyPr>
          <a:lstStyle/>
          <a:p>
            <a:pPr algn="ctr"/>
            <a:r>
              <a:rPr lang="en-US" sz="4000" dirty="0" smtClean="0"/>
              <a:t>Ideas </a:t>
            </a:r>
            <a:r>
              <a:rPr lang="en-US" sz="4000" dirty="0" smtClean="0"/>
              <a:t>to Reduce </a:t>
            </a:r>
            <a:r>
              <a:rPr lang="en-US" sz="4000" dirty="0" smtClean="0"/>
              <a:t>Costs</a:t>
            </a:r>
            <a:br>
              <a:rPr lang="en-US" sz="4000" dirty="0" smtClean="0"/>
            </a:br>
            <a:r>
              <a:rPr lang="en-US" sz="4000" dirty="0" smtClean="0"/>
              <a:t>and Raise </a:t>
            </a:r>
            <a:r>
              <a:rPr lang="en-US" sz="4000" dirty="0" smtClean="0"/>
              <a:t>Revenue</a:t>
            </a:r>
            <a:endParaRPr lang="en-US" sz="4000" dirty="0"/>
          </a:p>
        </p:txBody>
      </p:sp>
      <p:pic>
        <p:nvPicPr>
          <p:cNvPr id="4" name="Picture 3" descr="Dog Park for Oakland Official Logo.jpg"/>
          <p:cNvPicPr>
            <a:picLocks noChangeAspect="1"/>
          </p:cNvPicPr>
          <p:nvPr/>
        </p:nvPicPr>
        <p:blipFill>
          <a:blip r:embed="rId2" cstate="print"/>
          <a:srcRect l="8333" t="6667" r="8333" b="11666"/>
          <a:stretch>
            <a:fillRect/>
          </a:stretch>
        </p:blipFill>
        <p:spPr>
          <a:xfrm>
            <a:off x="304800" y="178307"/>
            <a:ext cx="1447800" cy="14188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581400"/>
            <a:ext cx="9144000" cy="3276600"/>
          </a:xfrm>
        </p:spPr>
        <p:txBody>
          <a:bodyPr/>
          <a:lstStyle/>
          <a:p>
            <a:r>
              <a:rPr lang="en-US" sz="2800" b="1" dirty="0" smtClean="0"/>
              <a:t>Get the latest updates on </a:t>
            </a:r>
            <a:r>
              <a:rPr lang="en-US" sz="2800" b="1" dirty="0" smtClean="0">
                <a:solidFill>
                  <a:srgbClr val="002060"/>
                </a:solidFill>
              </a:rPr>
              <a:t>facebook</a:t>
            </a:r>
            <a:r>
              <a:rPr lang="en-US" sz="2800" b="1" dirty="0" smtClean="0"/>
              <a:t>!</a:t>
            </a:r>
          </a:p>
          <a:p>
            <a:endParaRPr lang="en-US" sz="2800" b="1" dirty="0" smtClean="0"/>
          </a:p>
          <a:p>
            <a:pPr>
              <a:lnSpc>
                <a:spcPct val="150000"/>
              </a:lnSpc>
            </a:pPr>
            <a:r>
              <a:rPr lang="en-US" sz="3600" b="1" dirty="0" smtClean="0">
                <a:solidFill>
                  <a:srgbClr val="0D672F"/>
                </a:solidFill>
              </a:rPr>
              <a:t>   Dog Park for Oakland, NJ</a:t>
            </a:r>
          </a:p>
          <a:p>
            <a:pPr>
              <a:lnSpc>
                <a:spcPct val="150000"/>
              </a:lnSpc>
            </a:pPr>
            <a:r>
              <a:rPr lang="en-US" sz="3600" b="1" dirty="0" smtClean="0">
                <a:solidFill>
                  <a:schemeClr val="bg1"/>
                </a:solidFill>
              </a:rPr>
              <a:t>Email: </a:t>
            </a:r>
            <a:r>
              <a:rPr lang="en-US" sz="3600" b="1" dirty="0" smtClean="0">
                <a:solidFill>
                  <a:schemeClr val="tx1"/>
                </a:solidFill>
              </a:rPr>
              <a:t>dogrun4oakland@yahoo.com</a:t>
            </a:r>
            <a:endParaRPr lang="en-US" sz="3600" b="1" dirty="0">
              <a:solidFill>
                <a:schemeClr val="tx1"/>
              </a:solidFill>
            </a:endParaRPr>
          </a:p>
        </p:txBody>
      </p:sp>
      <p:pic>
        <p:nvPicPr>
          <p:cNvPr id="5" name="Picture 4" descr="Dog Park for Oakland Official Logo.jpg"/>
          <p:cNvPicPr>
            <a:picLocks noChangeAspect="1"/>
          </p:cNvPicPr>
          <p:nvPr/>
        </p:nvPicPr>
        <p:blipFill>
          <a:blip r:embed="rId2" cstate="print"/>
          <a:srcRect l="6863" t="5098" r="6863" b="8628"/>
          <a:stretch>
            <a:fillRect/>
          </a:stretch>
        </p:blipFill>
        <p:spPr>
          <a:xfrm>
            <a:off x="533400" y="304800"/>
            <a:ext cx="3124200" cy="3048000"/>
          </a:xfrm>
          <a:prstGeom prst="ellipse">
            <a:avLst/>
          </a:prstGeom>
          <a:ln w="63500" cap="rnd">
            <a:solidFill>
              <a:srgbClr val="333333"/>
            </a:solidFill>
          </a:ln>
          <a:effectLst>
            <a:outerShdw blurRad="63500" sx="102000" sy="102000" algn="c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4" name="Title 1"/>
          <p:cNvSpPr txBox="1">
            <a:spLocks/>
          </p:cNvSpPr>
          <p:nvPr/>
        </p:nvSpPr>
        <p:spPr>
          <a:xfrm>
            <a:off x="3352800" y="152400"/>
            <a:ext cx="5181600" cy="3124200"/>
          </a:xfrm>
          <a:prstGeom prst="rect">
            <a:avLst/>
          </a:prstGeom>
          <a:ln w="6350" cap="rnd">
            <a:noFill/>
          </a:ln>
        </p:spPr>
        <p:txBody>
          <a:bodyPr vert="horz"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100" normalizeH="0" baseline="0" noProof="0" dirty="0" smtClean="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uLnTx/>
                <a:uFillTx/>
                <a:latin typeface="+mj-lt"/>
                <a:ea typeface="+mj-ea"/>
                <a:cs typeface="+mj-cs"/>
              </a:rPr>
              <a:t>Dog Park for Oakland, New Jersey</a:t>
            </a:r>
            <a:endParaRPr kumimoji="0" lang="en-US" sz="5400" b="0" i="0"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uLnTx/>
              <a:uFillTx/>
              <a:latin typeface="+mj-lt"/>
              <a:ea typeface="+mj-ea"/>
              <a:cs typeface="+mj-cs"/>
            </a:endParaRPr>
          </a:p>
        </p:txBody>
      </p:sp>
      <p:pic>
        <p:nvPicPr>
          <p:cNvPr id="1026" name="Picture 2" descr="http://jonbennallick.co.uk/wp-content/uploads/2012/08/Facebook-logo-ICON-02.png"/>
          <p:cNvPicPr>
            <a:picLocks noChangeAspect="1" noChangeArrowheads="1"/>
          </p:cNvPicPr>
          <p:nvPr/>
        </p:nvPicPr>
        <p:blipFill>
          <a:blip r:embed="rId3" cstate="print"/>
          <a:srcRect/>
          <a:stretch>
            <a:fillRect/>
          </a:stretch>
        </p:blipFill>
        <p:spPr bwMode="auto">
          <a:xfrm>
            <a:off x="914400" y="4648200"/>
            <a:ext cx="838200" cy="838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839200" cy="5105400"/>
          </a:xfrm>
        </p:spPr>
        <p:txBody>
          <a:bodyPr>
            <a:normAutofit/>
          </a:bodyPr>
          <a:lstStyle/>
          <a:p>
            <a:pPr>
              <a:lnSpc>
                <a:spcPct val="150000"/>
              </a:lnSpc>
            </a:pPr>
            <a:r>
              <a:rPr lang="en-US" dirty="0" smtClean="0"/>
              <a:t>Started as my 8</a:t>
            </a:r>
            <a:r>
              <a:rPr lang="en-US" baseline="30000" dirty="0" smtClean="0"/>
              <a:t>th</a:t>
            </a:r>
            <a:r>
              <a:rPr lang="en-US" dirty="0" smtClean="0"/>
              <a:t> grade project at VMS</a:t>
            </a:r>
          </a:p>
          <a:p>
            <a:pPr>
              <a:lnSpc>
                <a:spcPct val="150000"/>
              </a:lnSpc>
            </a:pPr>
            <a:r>
              <a:rPr lang="en-US" dirty="0" smtClean="0"/>
              <a:t>Borough bought Heritage Hills Property</a:t>
            </a:r>
          </a:p>
          <a:p>
            <a:pPr lvl="1">
              <a:lnSpc>
                <a:spcPct val="150000"/>
              </a:lnSpc>
              <a:buClr>
                <a:schemeClr val="bg2">
                  <a:lumMod val="50000"/>
                </a:schemeClr>
              </a:buClr>
              <a:buFont typeface="Wingdings" pitchFamily="2" charset="2"/>
              <a:buChar char="Ø"/>
            </a:pPr>
            <a:r>
              <a:rPr lang="en-US" dirty="0" smtClean="0"/>
              <a:t>Idea put on hold because money was not available and plan was not yet created for the property</a:t>
            </a:r>
          </a:p>
          <a:p>
            <a:pPr>
              <a:lnSpc>
                <a:spcPct val="150000"/>
              </a:lnSpc>
            </a:pPr>
            <a:r>
              <a:rPr lang="en-US" dirty="0" smtClean="0"/>
              <a:t>Approached by Recreation</a:t>
            </a:r>
          </a:p>
          <a:p>
            <a:pPr>
              <a:lnSpc>
                <a:spcPct val="150000"/>
              </a:lnSpc>
              <a:buNone/>
            </a:pPr>
            <a:r>
              <a:rPr lang="en-US" dirty="0" smtClean="0"/>
              <a:t> Chairman to add dog park to plan</a:t>
            </a:r>
          </a:p>
          <a:p>
            <a:pPr>
              <a:lnSpc>
                <a:spcPct val="150000"/>
              </a:lnSpc>
            </a:pPr>
            <a:r>
              <a:rPr lang="en-US" sz="2500" dirty="0" smtClean="0"/>
              <a:t>My inspiration, my mom, passed away</a:t>
            </a:r>
          </a:p>
          <a:p>
            <a:pPr lvl="1">
              <a:lnSpc>
                <a:spcPct val="150000"/>
              </a:lnSpc>
              <a:buClr>
                <a:schemeClr val="bg2">
                  <a:lumMod val="50000"/>
                </a:schemeClr>
              </a:buClr>
              <a:buFont typeface="Wingdings" pitchFamily="2" charset="2"/>
              <a:buChar char="Ø"/>
            </a:pPr>
            <a:r>
              <a:rPr lang="en-US" dirty="0" smtClean="0"/>
              <a:t>Naming dog park in her honor</a:t>
            </a:r>
          </a:p>
          <a:p>
            <a:pPr>
              <a:buNone/>
            </a:pPr>
            <a:endParaRPr lang="en-US" dirty="0" smtClean="0"/>
          </a:p>
        </p:txBody>
      </p:sp>
      <p:sp>
        <p:nvSpPr>
          <p:cNvPr id="2" name="Title 1"/>
          <p:cNvSpPr>
            <a:spLocks noGrp="1"/>
          </p:cNvSpPr>
          <p:nvPr>
            <p:ph type="title"/>
          </p:nvPr>
        </p:nvSpPr>
        <p:spPr>
          <a:xfrm>
            <a:off x="228600" y="0"/>
            <a:ext cx="8915400" cy="1295400"/>
          </a:xfrm>
        </p:spPr>
        <p:txBody>
          <a:bodyPr/>
          <a:lstStyle/>
          <a:p>
            <a:pPr algn="ctr"/>
            <a:r>
              <a:rPr lang="en-US" dirty="0" smtClean="0"/>
              <a:t>        How did this idea get here?</a:t>
            </a:r>
            <a:endParaRPr lang="en-US" dirty="0"/>
          </a:p>
        </p:txBody>
      </p:sp>
      <p:pic>
        <p:nvPicPr>
          <p:cNvPr id="4" name="Picture 3" descr="Dog Park for Oakland Official Logo.jpg"/>
          <p:cNvPicPr>
            <a:picLocks noChangeAspect="1"/>
          </p:cNvPicPr>
          <p:nvPr/>
        </p:nvPicPr>
        <p:blipFill>
          <a:blip r:embed="rId2" cstate="print"/>
          <a:srcRect l="8333" t="6667" r="8333" b="11666"/>
          <a:stretch>
            <a:fillRect/>
          </a:stretch>
        </p:blipFill>
        <p:spPr>
          <a:xfrm>
            <a:off x="304800" y="178307"/>
            <a:ext cx="1447800" cy="14188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IMG_4252.JPG"/>
          <p:cNvPicPr/>
          <p:nvPr/>
        </p:nvPicPr>
        <p:blipFill>
          <a:blip r:embed="rId3" cstate="print"/>
          <a:stretch>
            <a:fillRect/>
          </a:stretch>
        </p:blipFill>
        <p:spPr>
          <a:xfrm>
            <a:off x="5715000" y="3505200"/>
            <a:ext cx="3048000" cy="2438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normAutofit fontScale="92500" lnSpcReduction="10000"/>
          </a:bodyPr>
          <a:lstStyle/>
          <a:p>
            <a:pPr>
              <a:lnSpc>
                <a:spcPct val="150000"/>
              </a:lnSpc>
            </a:pPr>
            <a:r>
              <a:rPr lang="en-US" sz="2500" dirty="0" smtClean="0"/>
              <a:t>2012: Oakland gave out 1,288 dog licenses</a:t>
            </a:r>
          </a:p>
          <a:p>
            <a:pPr lvl="1">
              <a:lnSpc>
                <a:spcPct val="150000"/>
              </a:lnSpc>
              <a:buClr>
                <a:schemeClr val="bg2">
                  <a:lumMod val="50000"/>
                </a:schemeClr>
              </a:buClr>
              <a:buFont typeface="Wingdings" pitchFamily="2" charset="2"/>
              <a:buChar char="Ø"/>
            </a:pPr>
            <a:r>
              <a:rPr lang="en-US" sz="2300" dirty="0" smtClean="0"/>
              <a:t>Oakland’s human population is 12,754 </a:t>
            </a:r>
          </a:p>
          <a:p>
            <a:pPr>
              <a:lnSpc>
                <a:spcPct val="150000"/>
              </a:lnSpc>
            </a:pPr>
            <a:r>
              <a:rPr lang="en-US" sz="2500" dirty="0" smtClean="0"/>
              <a:t>Oakland’s hilly terrain is a negative for dog owners</a:t>
            </a:r>
          </a:p>
          <a:p>
            <a:pPr lvl="1">
              <a:lnSpc>
                <a:spcPct val="150000"/>
              </a:lnSpc>
              <a:buClr>
                <a:schemeClr val="bg2">
                  <a:lumMod val="50000"/>
                </a:schemeClr>
              </a:buClr>
              <a:buFont typeface="Wingdings" pitchFamily="2" charset="2"/>
              <a:buChar char="Ø"/>
            </a:pPr>
            <a:r>
              <a:rPr lang="en-US" sz="2300" i="1" dirty="0" smtClean="0"/>
              <a:t>Dog Park provides a closed and flat area for dogs to get exercise</a:t>
            </a:r>
          </a:p>
          <a:p>
            <a:pPr>
              <a:lnSpc>
                <a:spcPct val="150000"/>
              </a:lnSpc>
            </a:pPr>
            <a:r>
              <a:rPr lang="en-US" sz="2500" dirty="0" smtClean="0"/>
              <a:t>Town parks do not allow dogs and/or limit dogs to being on a leash</a:t>
            </a:r>
          </a:p>
          <a:p>
            <a:pPr>
              <a:lnSpc>
                <a:spcPct val="150000"/>
              </a:lnSpc>
            </a:pPr>
            <a:r>
              <a:rPr lang="en-US" sz="2500" dirty="0" smtClean="0"/>
              <a:t>Parks nearby do not allow dogs to roam free</a:t>
            </a:r>
          </a:p>
          <a:p>
            <a:pPr lvl="1">
              <a:lnSpc>
                <a:spcPct val="150000"/>
              </a:lnSpc>
              <a:buClr>
                <a:schemeClr val="bg2">
                  <a:lumMod val="50000"/>
                </a:schemeClr>
              </a:buClr>
              <a:buFont typeface="Wingdings" pitchFamily="2" charset="2"/>
              <a:buChar char="Ø"/>
            </a:pPr>
            <a:r>
              <a:rPr lang="en-US" sz="2300" i="1" dirty="0" smtClean="0"/>
              <a:t>Ramapo Reservation requires dogs to be leashed</a:t>
            </a:r>
          </a:p>
          <a:p>
            <a:pPr lvl="1">
              <a:lnSpc>
                <a:spcPct val="150000"/>
              </a:lnSpc>
              <a:buClr>
                <a:schemeClr val="bg2">
                  <a:lumMod val="50000"/>
                </a:schemeClr>
              </a:buClr>
              <a:buFont typeface="Wingdings" pitchFamily="2" charset="2"/>
              <a:buChar char="Ø"/>
            </a:pPr>
            <a:r>
              <a:rPr lang="en-US" sz="2300" i="1" dirty="0" smtClean="0"/>
              <a:t>Ramapo State Forest: good for hiking, not running and playing</a:t>
            </a:r>
          </a:p>
          <a:p>
            <a:pPr>
              <a:lnSpc>
                <a:spcPct val="150000"/>
              </a:lnSpc>
            </a:pPr>
            <a:r>
              <a:rPr lang="en-US" sz="2500" dirty="0" smtClean="0"/>
              <a:t>Nearest dog parks are several miles away</a:t>
            </a:r>
          </a:p>
          <a:p>
            <a:pPr lvl="1">
              <a:lnSpc>
                <a:spcPct val="150000"/>
              </a:lnSpc>
              <a:buClr>
                <a:schemeClr val="bg2">
                  <a:lumMod val="50000"/>
                </a:schemeClr>
              </a:buClr>
              <a:buFont typeface="Wingdings" pitchFamily="2" charset="2"/>
              <a:buChar char="Ø"/>
            </a:pPr>
            <a:r>
              <a:rPr lang="en-US" sz="2300" i="1" dirty="0" smtClean="0"/>
              <a:t>Pequannock, Ridgewood, Hawthorne, Ringwood, West Milford</a:t>
            </a:r>
          </a:p>
          <a:p>
            <a:endParaRPr lang="en-US" dirty="0" smtClean="0"/>
          </a:p>
        </p:txBody>
      </p:sp>
      <p:sp>
        <p:nvSpPr>
          <p:cNvPr id="2" name="Title 1"/>
          <p:cNvSpPr>
            <a:spLocks noGrp="1"/>
          </p:cNvSpPr>
          <p:nvPr>
            <p:ph type="title"/>
          </p:nvPr>
        </p:nvSpPr>
        <p:spPr>
          <a:xfrm>
            <a:off x="304800" y="228600"/>
            <a:ext cx="8839200" cy="1371600"/>
          </a:xfrm>
        </p:spPr>
        <p:txBody>
          <a:bodyPr>
            <a:normAutofit/>
          </a:bodyPr>
          <a:lstStyle/>
          <a:p>
            <a:pPr algn="ctr"/>
            <a:r>
              <a:rPr lang="en-US" sz="4000" dirty="0" smtClean="0"/>
              <a:t> Why does Oakland need</a:t>
            </a:r>
            <a:br>
              <a:rPr lang="en-US" sz="4000" dirty="0" smtClean="0"/>
            </a:br>
            <a:r>
              <a:rPr lang="en-US" sz="4000" dirty="0" smtClean="0"/>
              <a:t> a dog park?</a:t>
            </a:r>
            <a:endParaRPr lang="en-US" sz="4000" dirty="0"/>
          </a:p>
        </p:txBody>
      </p:sp>
      <p:pic>
        <p:nvPicPr>
          <p:cNvPr id="4" name="Picture 3" descr="Dog Park for Oakland Official Logo.jpg"/>
          <p:cNvPicPr>
            <a:picLocks noChangeAspect="1"/>
          </p:cNvPicPr>
          <p:nvPr/>
        </p:nvPicPr>
        <p:blipFill>
          <a:blip r:embed="rId2" cstate="print"/>
          <a:srcRect l="8333" t="6667" r="8333" b="11666"/>
          <a:stretch>
            <a:fillRect/>
          </a:stretch>
        </p:blipFill>
        <p:spPr>
          <a:xfrm>
            <a:off x="304800" y="178307"/>
            <a:ext cx="1447800" cy="14188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rmAutofit lnSpcReduction="10000"/>
          </a:bodyPr>
          <a:lstStyle/>
          <a:p>
            <a:pPr>
              <a:lnSpc>
                <a:spcPct val="150000"/>
              </a:lnSpc>
            </a:pPr>
            <a:r>
              <a:rPr lang="en-US" sz="2500" dirty="0" smtClean="0"/>
              <a:t>Dog park appeals to almost all dog owners, especially those without a fenced in yard, due to rocky ground</a:t>
            </a:r>
          </a:p>
          <a:p>
            <a:pPr>
              <a:lnSpc>
                <a:spcPct val="150000"/>
              </a:lnSpc>
            </a:pPr>
            <a:r>
              <a:rPr lang="en-US" sz="2500" dirty="0" smtClean="0"/>
              <a:t>Shows that Oakland is a pet friendly town</a:t>
            </a:r>
          </a:p>
          <a:p>
            <a:pPr lvl="1">
              <a:lnSpc>
                <a:spcPct val="150000"/>
              </a:lnSpc>
              <a:buClr>
                <a:schemeClr val="bg2">
                  <a:lumMod val="50000"/>
                </a:schemeClr>
              </a:buClr>
              <a:buFont typeface="Wingdings" pitchFamily="2" charset="2"/>
              <a:buChar char="Ø"/>
            </a:pPr>
            <a:r>
              <a:rPr lang="en-US" sz="2300" dirty="0" smtClean="0"/>
              <a:t>A plus for current homeowners and families who are considering moving to Oakland</a:t>
            </a:r>
          </a:p>
          <a:p>
            <a:pPr lvl="1">
              <a:lnSpc>
                <a:spcPct val="150000"/>
              </a:lnSpc>
              <a:buClr>
                <a:schemeClr val="bg2">
                  <a:lumMod val="50000"/>
                </a:schemeClr>
              </a:buClr>
              <a:buFont typeface="Wingdings" pitchFamily="2" charset="2"/>
              <a:buChar char="Ø"/>
            </a:pPr>
            <a:r>
              <a:rPr lang="en-US" sz="2300" dirty="0" smtClean="0"/>
              <a:t>Good for local businesses</a:t>
            </a:r>
          </a:p>
          <a:p>
            <a:pPr>
              <a:lnSpc>
                <a:spcPct val="150000"/>
              </a:lnSpc>
            </a:pPr>
            <a:r>
              <a:rPr lang="en-US" sz="2500" dirty="0" smtClean="0"/>
              <a:t>Educational opportunity for people to look at different dogs and consider getting a dog</a:t>
            </a:r>
          </a:p>
          <a:p>
            <a:pPr lvl="1">
              <a:lnSpc>
                <a:spcPct val="150000"/>
              </a:lnSpc>
              <a:buClr>
                <a:schemeClr val="bg2">
                  <a:lumMod val="50000"/>
                </a:schemeClr>
              </a:buClr>
              <a:buFont typeface="Wingdings" pitchFamily="2" charset="2"/>
              <a:buChar char="Ø"/>
            </a:pPr>
            <a:r>
              <a:rPr lang="en-US" sz="2300" dirty="0" smtClean="0"/>
              <a:t>Could be a positive for RBARI</a:t>
            </a:r>
          </a:p>
        </p:txBody>
      </p:sp>
      <p:sp>
        <p:nvSpPr>
          <p:cNvPr id="2" name="Title 1"/>
          <p:cNvSpPr>
            <a:spLocks noGrp="1"/>
          </p:cNvSpPr>
          <p:nvPr>
            <p:ph type="title"/>
          </p:nvPr>
        </p:nvSpPr>
        <p:spPr>
          <a:xfrm>
            <a:off x="228600" y="304800"/>
            <a:ext cx="8686800" cy="1295400"/>
          </a:xfrm>
        </p:spPr>
        <p:txBody>
          <a:bodyPr>
            <a:noAutofit/>
          </a:bodyPr>
          <a:lstStyle/>
          <a:p>
            <a:pPr algn="ctr"/>
            <a:r>
              <a:rPr lang="en-US" sz="4400" dirty="0" smtClean="0"/>
              <a:t>Benefits of a Dog Park</a:t>
            </a:r>
            <a:br>
              <a:rPr lang="en-US" sz="4400" dirty="0" smtClean="0"/>
            </a:br>
            <a:r>
              <a:rPr lang="en-US" sz="4400" dirty="0" smtClean="0"/>
              <a:t> in Oakland</a:t>
            </a:r>
            <a:endParaRPr lang="en-US" sz="4400" dirty="0"/>
          </a:p>
        </p:txBody>
      </p:sp>
      <p:pic>
        <p:nvPicPr>
          <p:cNvPr id="4" name="Picture 3" descr="Dog Park for Oakland Official Logo.jpg"/>
          <p:cNvPicPr>
            <a:picLocks noChangeAspect="1"/>
          </p:cNvPicPr>
          <p:nvPr/>
        </p:nvPicPr>
        <p:blipFill>
          <a:blip r:embed="rId2" cstate="print"/>
          <a:srcRect l="8333" t="6667" r="8333" b="11666"/>
          <a:stretch>
            <a:fillRect/>
          </a:stretch>
        </p:blipFill>
        <p:spPr>
          <a:xfrm>
            <a:off x="304800" y="178307"/>
            <a:ext cx="1447800" cy="14188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5257800"/>
          </a:xfrm>
        </p:spPr>
        <p:txBody>
          <a:bodyPr>
            <a:normAutofit fontScale="92500" lnSpcReduction="10000"/>
          </a:bodyPr>
          <a:lstStyle/>
          <a:p>
            <a:pPr>
              <a:lnSpc>
                <a:spcPct val="150000"/>
              </a:lnSpc>
            </a:pPr>
            <a:r>
              <a:rPr lang="en-US" sz="2800" dirty="0" smtClean="0"/>
              <a:t>The American Kennel Club states that dog parks:</a:t>
            </a:r>
          </a:p>
          <a:p>
            <a:pPr lvl="1">
              <a:lnSpc>
                <a:spcPct val="150000"/>
              </a:lnSpc>
              <a:buClr>
                <a:schemeClr val="bg2">
                  <a:lumMod val="50000"/>
                </a:schemeClr>
              </a:buClr>
              <a:buFont typeface="Wingdings" pitchFamily="2" charset="2"/>
              <a:buChar char="Ø"/>
            </a:pPr>
            <a:r>
              <a:rPr lang="en-US" dirty="0" smtClean="0"/>
              <a:t>“</a:t>
            </a:r>
            <a:r>
              <a:rPr lang="en-US" i="1" dirty="0" smtClean="0"/>
              <a:t>allow dogs to exercise and socialize safely”</a:t>
            </a:r>
          </a:p>
          <a:p>
            <a:pPr lvl="1">
              <a:lnSpc>
                <a:spcPct val="150000"/>
              </a:lnSpc>
              <a:buClr>
                <a:schemeClr val="bg2">
                  <a:lumMod val="50000"/>
                </a:schemeClr>
              </a:buClr>
              <a:buFont typeface="Wingdings" pitchFamily="2" charset="2"/>
              <a:buChar char="Ø"/>
            </a:pPr>
            <a:r>
              <a:rPr lang="en-US" i="1" dirty="0" smtClean="0"/>
              <a:t>“promotes responsible dog ownership”</a:t>
            </a:r>
            <a:r>
              <a:rPr lang="en-US" dirty="0" smtClean="0"/>
              <a:t> by </a:t>
            </a:r>
            <a:r>
              <a:rPr lang="en-US" i="1" dirty="0" smtClean="0"/>
              <a:t>“preventing off-leash animals from infringing on the rights of other community residents and park users such as joggers, small children, and those who may be fearful of dogs”</a:t>
            </a:r>
          </a:p>
          <a:p>
            <a:pPr lvl="1">
              <a:lnSpc>
                <a:spcPct val="150000"/>
              </a:lnSpc>
              <a:buClr>
                <a:schemeClr val="bg2">
                  <a:lumMod val="50000"/>
                </a:schemeClr>
              </a:buClr>
              <a:buFont typeface="Wingdings" pitchFamily="2" charset="2"/>
              <a:buChar char="Ø"/>
            </a:pPr>
            <a:r>
              <a:rPr lang="en-US" i="1" dirty="0" smtClean="0"/>
              <a:t>“provide an outlet for dog owners to socialize”</a:t>
            </a:r>
          </a:p>
          <a:p>
            <a:pPr lvl="1">
              <a:lnSpc>
                <a:spcPct val="150000"/>
              </a:lnSpc>
              <a:buClr>
                <a:schemeClr val="bg2">
                  <a:lumMod val="50000"/>
                </a:schemeClr>
              </a:buClr>
              <a:buFont typeface="Wingdings" pitchFamily="2" charset="2"/>
              <a:buChar char="Ø"/>
            </a:pPr>
            <a:r>
              <a:rPr lang="en-US" i="1" dirty="0" smtClean="0"/>
              <a:t>“makes for a better community by promoting public health and safety as well-exercised dogs are less likely to create a nuisance, bark excessively, and destroy property”</a:t>
            </a:r>
          </a:p>
        </p:txBody>
      </p:sp>
      <p:sp>
        <p:nvSpPr>
          <p:cNvPr id="2" name="Title 1"/>
          <p:cNvSpPr>
            <a:spLocks noGrp="1"/>
          </p:cNvSpPr>
          <p:nvPr>
            <p:ph type="title"/>
          </p:nvPr>
        </p:nvSpPr>
        <p:spPr>
          <a:xfrm>
            <a:off x="304800" y="304800"/>
            <a:ext cx="8839200" cy="990600"/>
          </a:xfrm>
        </p:spPr>
        <p:txBody>
          <a:bodyPr/>
          <a:lstStyle/>
          <a:p>
            <a:pPr algn="ctr"/>
            <a:r>
              <a:rPr lang="en-US" dirty="0" smtClean="0"/>
              <a:t>Benefits of a Dog Park</a:t>
            </a:r>
            <a:endParaRPr lang="en-US" dirty="0"/>
          </a:p>
        </p:txBody>
      </p:sp>
      <p:pic>
        <p:nvPicPr>
          <p:cNvPr id="4" name="Picture 3" descr="Dog Park for Oakland Official Logo.jpg"/>
          <p:cNvPicPr>
            <a:picLocks noChangeAspect="1"/>
          </p:cNvPicPr>
          <p:nvPr/>
        </p:nvPicPr>
        <p:blipFill>
          <a:blip r:embed="rId3" cstate="print"/>
          <a:srcRect l="8333" t="6667" r="8333" b="11666"/>
          <a:stretch>
            <a:fillRect/>
          </a:stretch>
        </p:blipFill>
        <p:spPr>
          <a:xfrm>
            <a:off x="381000" y="152400"/>
            <a:ext cx="1447800" cy="14188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rmAutofit fontScale="92500"/>
          </a:bodyPr>
          <a:lstStyle/>
          <a:p>
            <a:r>
              <a:rPr lang="en-US" sz="2400" b="1" dirty="0" smtClean="0"/>
              <a:t>Mr. Vince Rambala </a:t>
            </a:r>
            <a:r>
              <a:rPr lang="en-US" sz="2400" dirty="0" smtClean="0"/>
              <a:t>from </a:t>
            </a:r>
            <a:r>
              <a:rPr lang="en-US" sz="2400" i="1" dirty="0" smtClean="0"/>
              <a:t>Vince Rambala Dog Training</a:t>
            </a:r>
          </a:p>
          <a:p>
            <a:pPr lvl="1">
              <a:buClr>
                <a:schemeClr val="bg2">
                  <a:lumMod val="50000"/>
                </a:schemeClr>
              </a:buClr>
              <a:buFont typeface="Wingdings" pitchFamily="2" charset="2"/>
              <a:buChar char="Ø"/>
            </a:pPr>
            <a:r>
              <a:rPr lang="en-US" sz="2200" i="1" dirty="0" smtClean="0"/>
              <a:t>“</a:t>
            </a:r>
            <a:r>
              <a:rPr lang="en-US" sz="2000" i="1" dirty="0" smtClean="0"/>
              <a:t>A dog park can be very beneficial to exercise our dogs and allow them to properly socialize with other friendly dogs of same size. Owners need to watch the interactions to make sure that the dogs are not playing too rough or one dog is not bullying the other dogs and a dog fight breaks out.</a:t>
            </a:r>
            <a:r>
              <a:rPr lang="en-US" sz="2200" i="1" dirty="0" smtClean="0"/>
              <a:t>”</a:t>
            </a:r>
          </a:p>
          <a:p>
            <a:pPr>
              <a:lnSpc>
                <a:spcPct val="150000"/>
              </a:lnSpc>
            </a:pPr>
            <a:r>
              <a:rPr lang="en-US" sz="2400" b="1" dirty="0" smtClean="0"/>
              <a:t>Mrs. </a:t>
            </a:r>
            <a:r>
              <a:rPr lang="en-US" sz="2400" b="1" dirty="0" err="1" smtClean="0"/>
              <a:t>Babette</a:t>
            </a:r>
            <a:r>
              <a:rPr lang="en-US" sz="2400" b="1" dirty="0" smtClean="0"/>
              <a:t> Haggerty </a:t>
            </a:r>
            <a:r>
              <a:rPr lang="en-US" sz="2400" dirty="0" smtClean="0"/>
              <a:t>from </a:t>
            </a:r>
            <a:r>
              <a:rPr lang="en-US" sz="2400" i="1" dirty="0" smtClean="0"/>
              <a:t>Haggerty’s School for Dogs</a:t>
            </a:r>
          </a:p>
          <a:p>
            <a:pPr lvl="1">
              <a:lnSpc>
                <a:spcPct val="120000"/>
              </a:lnSpc>
              <a:buClr>
                <a:schemeClr val="bg2">
                  <a:lumMod val="50000"/>
                </a:schemeClr>
              </a:buClr>
              <a:buFont typeface="Wingdings" pitchFamily="2" charset="2"/>
              <a:buChar char="Ø"/>
            </a:pPr>
            <a:r>
              <a:rPr lang="en-US" sz="1900" i="1" dirty="0" smtClean="0"/>
              <a:t>“Dog parks are great socialization arenas for dogs. It helps to develop them socially and improve their behavior. Not only is it a benefit to dogs but to their owners as well as it gives owners a place to socialize and meet others with similar interests in a very relaxed environment.”</a:t>
            </a:r>
          </a:p>
          <a:p>
            <a:pPr>
              <a:lnSpc>
                <a:spcPct val="150000"/>
              </a:lnSpc>
            </a:pPr>
            <a:r>
              <a:rPr lang="en-US" sz="2400" b="1" dirty="0" smtClean="0"/>
              <a:t>Dr. Gary Duhr </a:t>
            </a:r>
            <a:r>
              <a:rPr lang="en-US" sz="2400" dirty="0" smtClean="0"/>
              <a:t>from </a:t>
            </a:r>
            <a:r>
              <a:rPr lang="en-US" sz="2400" i="1" dirty="0" smtClean="0"/>
              <a:t>Ramapo Valley Animal Hospital</a:t>
            </a:r>
          </a:p>
          <a:p>
            <a:pPr lvl="1">
              <a:lnSpc>
                <a:spcPct val="110000"/>
              </a:lnSpc>
              <a:buClr>
                <a:schemeClr val="bg2">
                  <a:lumMod val="50000"/>
                </a:schemeClr>
              </a:buClr>
              <a:buFont typeface="Wingdings" pitchFamily="2" charset="2"/>
              <a:buChar char="Ø"/>
            </a:pPr>
            <a:r>
              <a:rPr lang="en-US" sz="1900" i="1" dirty="0" smtClean="0"/>
              <a:t>“Dog parks are a safe environment for you and your dog to have fun together and bond.  They enable dogs to keep an active and healthy lifestyle while also helping to improve their socialization skills.  A dog park would be a great addition to Oakland!”</a:t>
            </a:r>
          </a:p>
          <a:p>
            <a:pPr lvl="1">
              <a:lnSpc>
                <a:spcPct val="150000"/>
              </a:lnSpc>
              <a:buNone/>
            </a:pPr>
            <a:endParaRPr lang="en-US" sz="2200" dirty="0" smtClean="0"/>
          </a:p>
        </p:txBody>
      </p:sp>
      <p:sp>
        <p:nvSpPr>
          <p:cNvPr id="2" name="Title 1"/>
          <p:cNvSpPr>
            <a:spLocks noGrp="1"/>
          </p:cNvSpPr>
          <p:nvPr>
            <p:ph type="title"/>
          </p:nvPr>
        </p:nvSpPr>
        <p:spPr>
          <a:xfrm>
            <a:off x="381000" y="304800"/>
            <a:ext cx="8763000" cy="990600"/>
          </a:xfrm>
        </p:spPr>
        <p:txBody>
          <a:bodyPr/>
          <a:lstStyle/>
          <a:p>
            <a:pPr algn="ctr"/>
            <a:r>
              <a:rPr lang="en-US" dirty="0" smtClean="0"/>
              <a:t>Dog Park Perspectives</a:t>
            </a:r>
            <a:endParaRPr lang="en-US" dirty="0"/>
          </a:p>
        </p:txBody>
      </p:sp>
      <p:pic>
        <p:nvPicPr>
          <p:cNvPr id="4" name="Picture 3" descr="Dog Park for Oakland Official Logo.jpg"/>
          <p:cNvPicPr>
            <a:picLocks noChangeAspect="1"/>
          </p:cNvPicPr>
          <p:nvPr/>
        </p:nvPicPr>
        <p:blipFill>
          <a:blip r:embed="rId3" cstate="print"/>
          <a:srcRect l="8333" t="6667" r="8333" b="11666"/>
          <a:stretch>
            <a:fillRect/>
          </a:stretch>
        </p:blipFill>
        <p:spPr>
          <a:xfrm>
            <a:off x="381000" y="152400"/>
            <a:ext cx="1447800" cy="14188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nvGraphicFramePr>
        <p:xfrm>
          <a:off x="-76200" y="-381000"/>
          <a:ext cx="9372600" cy="7391400"/>
        </p:xfrm>
        <a:graphic>
          <a:graphicData uri="http://schemas.openxmlformats.org/presentationml/2006/ole">
            <p:oleObj spid="_x0000_s9221" name="Document" r:id="rId3" imgW="9717976" imgH="7378916" progId="Word.Document.12">
              <p:embed/>
            </p:oleObj>
          </a:graphicData>
        </a:graphic>
      </p:graphicFrame>
      <p:pic>
        <p:nvPicPr>
          <p:cNvPr id="4" name="Picture 3" descr="Dog Park for Oakland Official Logo.jpg"/>
          <p:cNvPicPr>
            <a:picLocks noChangeAspect="1"/>
          </p:cNvPicPr>
          <p:nvPr/>
        </p:nvPicPr>
        <p:blipFill>
          <a:blip r:embed="rId4" cstate="print"/>
          <a:srcRect l="8333" t="6667" r="8333" b="11666"/>
          <a:stretch>
            <a:fillRect/>
          </a:stretch>
        </p:blipFill>
        <p:spPr>
          <a:xfrm>
            <a:off x="152400" y="0"/>
            <a:ext cx="1321836" cy="1295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1295400" y="762000"/>
            <a:ext cx="2438400" cy="533400"/>
          </a:xfrm>
        </p:spPr>
        <p:txBody>
          <a:bodyPr>
            <a:normAutofit fontScale="90000"/>
          </a:bodyPr>
          <a:lstStyle/>
          <a:p>
            <a:pPr algn="ctr"/>
            <a:r>
              <a:rPr lang="en-US" sz="4800" b="1" dirty="0" smtClean="0">
                <a:solidFill>
                  <a:schemeClr val="tx1"/>
                </a:solidFill>
              </a:rPr>
              <a:t>Design Concept</a:t>
            </a:r>
            <a:endParaRPr lang="en-US" sz="4800" b="1"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rmAutofit fontScale="92500" lnSpcReduction="20000"/>
          </a:bodyPr>
          <a:lstStyle/>
          <a:p>
            <a:pPr>
              <a:lnSpc>
                <a:spcPct val="150000"/>
              </a:lnSpc>
              <a:buBlip>
                <a:blip r:embed="rId2"/>
              </a:buBlip>
            </a:pPr>
            <a:r>
              <a:rPr lang="en-US" dirty="0" smtClean="0"/>
              <a:t>Two separate areas, large and small dogs</a:t>
            </a:r>
          </a:p>
          <a:p>
            <a:pPr lvl="1">
              <a:lnSpc>
                <a:spcPct val="150000"/>
              </a:lnSpc>
              <a:buClr>
                <a:schemeClr val="bg2">
                  <a:lumMod val="50000"/>
                </a:schemeClr>
              </a:buClr>
              <a:buFont typeface="Wingdings" pitchFamily="2" charset="2"/>
              <a:buChar char="Ø"/>
            </a:pPr>
            <a:r>
              <a:rPr lang="en-US" dirty="0" smtClean="0"/>
              <a:t>Separated by a small wooded area</a:t>
            </a:r>
          </a:p>
          <a:p>
            <a:pPr>
              <a:lnSpc>
                <a:spcPct val="150000"/>
              </a:lnSpc>
              <a:buBlip>
                <a:blip r:embed="rId2"/>
              </a:buBlip>
            </a:pPr>
            <a:r>
              <a:rPr lang="en-US" dirty="0" smtClean="0"/>
              <a:t>Double gate entrance</a:t>
            </a:r>
          </a:p>
          <a:p>
            <a:pPr lvl="1">
              <a:lnSpc>
                <a:spcPct val="150000"/>
              </a:lnSpc>
              <a:buClr>
                <a:schemeClr val="bg2">
                  <a:lumMod val="50000"/>
                </a:schemeClr>
              </a:buClr>
              <a:buFont typeface="Wingdings" pitchFamily="2" charset="2"/>
              <a:buChar char="Ø"/>
            </a:pPr>
            <a:r>
              <a:rPr lang="en-US" dirty="0" smtClean="0"/>
              <a:t>Safety precaution</a:t>
            </a:r>
          </a:p>
          <a:p>
            <a:pPr>
              <a:lnSpc>
                <a:spcPct val="150000"/>
              </a:lnSpc>
              <a:buBlip>
                <a:blip r:embed="rId2"/>
              </a:buBlip>
            </a:pPr>
            <a:r>
              <a:rPr lang="en-US" dirty="0" smtClean="0"/>
              <a:t>Keep large trees for shade</a:t>
            </a:r>
          </a:p>
          <a:p>
            <a:pPr lvl="1">
              <a:lnSpc>
                <a:spcPct val="150000"/>
              </a:lnSpc>
              <a:buClr>
                <a:schemeClr val="bg2">
                  <a:lumMod val="50000"/>
                </a:schemeClr>
              </a:buClr>
              <a:buFont typeface="Wingdings" pitchFamily="2" charset="2"/>
              <a:buChar char="Ø"/>
            </a:pPr>
            <a:r>
              <a:rPr lang="en-US" dirty="0" smtClean="0"/>
              <a:t>Keeps park cool in summertime</a:t>
            </a:r>
          </a:p>
          <a:p>
            <a:pPr lvl="1">
              <a:lnSpc>
                <a:spcPct val="150000"/>
              </a:lnSpc>
              <a:buClr>
                <a:schemeClr val="bg2">
                  <a:lumMod val="50000"/>
                </a:schemeClr>
              </a:buClr>
              <a:buFont typeface="Wingdings" pitchFamily="2" charset="2"/>
              <a:buChar char="Ø"/>
            </a:pPr>
            <a:r>
              <a:rPr lang="en-US" dirty="0" smtClean="0"/>
              <a:t>Trees will be encircled by tree benches</a:t>
            </a:r>
          </a:p>
          <a:p>
            <a:pPr>
              <a:lnSpc>
                <a:spcPct val="150000"/>
              </a:lnSpc>
              <a:buBlip>
                <a:blip r:embed="rId2"/>
              </a:buBlip>
            </a:pPr>
            <a:r>
              <a:rPr lang="en-US" dirty="0" smtClean="0"/>
              <a:t>A natural wooded barrier is left between dog parks and Rt. 202</a:t>
            </a:r>
          </a:p>
          <a:p>
            <a:pPr>
              <a:lnSpc>
                <a:spcPct val="150000"/>
              </a:lnSpc>
              <a:buBlip>
                <a:blip r:embed="rId2"/>
              </a:buBlip>
            </a:pPr>
            <a:r>
              <a:rPr lang="en-US" dirty="0" smtClean="0"/>
              <a:t>Paving stone walkway would connect both parks together, would also have benches</a:t>
            </a:r>
          </a:p>
          <a:p>
            <a:endParaRPr lang="en-US" dirty="0" smtClean="0"/>
          </a:p>
        </p:txBody>
      </p:sp>
      <p:sp>
        <p:nvSpPr>
          <p:cNvPr id="2" name="Title 1"/>
          <p:cNvSpPr>
            <a:spLocks noGrp="1"/>
          </p:cNvSpPr>
          <p:nvPr>
            <p:ph type="title"/>
          </p:nvPr>
        </p:nvSpPr>
        <p:spPr>
          <a:xfrm>
            <a:off x="0" y="228600"/>
            <a:ext cx="9144000" cy="1066800"/>
          </a:xfrm>
        </p:spPr>
        <p:txBody>
          <a:bodyPr/>
          <a:lstStyle/>
          <a:p>
            <a:pPr algn="ctr"/>
            <a:r>
              <a:rPr lang="en-US" dirty="0" smtClean="0"/>
              <a:t>        Dog Park Design Features</a:t>
            </a:r>
            <a:endParaRPr lang="en-US" dirty="0"/>
          </a:p>
        </p:txBody>
      </p:sp>
      <p:pic>
        <p:nvPicPr>
          <p:cNvPr id="4" name="Picture 3" descr="Dog Park for Oakland Official Logo.jpg"/>
          <p:cNvPicPr>
            <a:picLocks noChangeAspect="1"/>
          </p:cNvPicPr>
          <p:nvPr/>
        </p:nvPicPr>
        <p:blipFill>
          <a:blip r:embed="rId3" cstate="print"/>
          <a:srcRect l="8333" t="6667" r="8333" b="11666"/>
          <a:stretch>
            <a:fillRect/>
          </a:stretch>
        </p:blipFill>
        <p:spPr>
          <a:xfrm>
            <a:off x="304800" y="178307"/>
            <a:ext cx="1447800" cy="14188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_benches-tb-3e.jpg"/>
          <p:cNvPicPr>
            <a:picLocks noChangeAspect="1"/>
          </p:cNvPicPr>
          <p:nvPr/>
        </p:nvPicPr>
        <p:blipFill>
          <a:blip r:embed="rId4" cstate="print"/>
          <a:stretch>
            <a:fillRect/>
          </a:stretch>
        </p:blipFill>
        <p:spPr>
          <a:xfrm>
            <a:off x="5334000" y="2488692"/>
            <a:ext cx="3502891" cy="23119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86800" cy="5105400"/>
          </a:xfrm>
        </p:spPr>
        <p:txBody>
          <a:bodyPr/>
          <a:lstStyle/>
          <a:p>
            <a:r>
              <a:rPr lang="en-US" dirty="0" smtClean="0"/>
              <a:t>Average fencing estimate for work proposed: </a:t>
            </a:r>
            <a:r>
              <a:rPr lang="en-US" i="1" dirty="0" smtClean="0"/>
              <a:t>$18,000</a:t>
            </a:r>
          </a:p>
          <a:p>
            <a:r>
              <a:rPr lang="en-US" dirty="0" smtClean="0"/>
              <a:t>Cedar Mulch for both parks: </a:t>
            </a:r>
            <a:r>
              <a:rPr lang="en-US" i="1" dirty="0" smtClean="0"/>
              <a:t>$15,200</a:t>
            </a:r>
          </a:p>
          <a:p>
            <a:r>
              <a:rPr lang="en-US" dirty="0" smtClean="0"/>
              <a:t>Park Signage: about </a:t>
            </a:r>
            <a:r>
              <a:rPr lang="en-US" i="1" dirty="0" smtClean="0"/>
              <a:t>$4,000</a:t>
            </a:r>
          </a:p>
          <a:p>
            <a:r>
              <a:rPr lang="en-US" dirty="0" smtClean="0"/>
              <a:t>Information/Sponsor sign: </a:t>
            </a:r>
            <a:r>
              <a:rPr lang="en-US" i="1" dirty="0" smtClean="0"/>
              <a:t>$4,000-$6,000</a:t>
            </a:r>
          </a:p>
          <a:p>
            <a:r>
              <a:rPr lang="en-US" dirty="0" smtClean="0"/>
              <a:t>Dog Disposal Stands: </a:t>
            </a:r>
            <a:r>
              <a:rPr lang="en-US" i="1" dirty="0" smtClean="0"/>
              <a:t>$600-$800</a:t>
            </a:r>
            <a:endParaRPr lang="en-US" dirty="0" smtClean="0"/>
          </a:p>
          <a:p>
            <a:r>
              <a:rPr lang="en-US" dirty="0" smtClean="0"/>
              <a:t>Garbage/Recycling bins: </a:t>
            </a:r>
            <a:r>
              <a:rPr lang="en-US" i="1" dirty="0" smtClean="0"/>
              <a:t>$700-$1,000</a:t>
            </a:r>
          </a:p>
          <a:p>
            <a:r>
              <a:rPr lang="en-US" dirty="0" smtClean="0"/>
              <a:t>Blank Paving Stones*: about </a:t>
            </a:r>
            <a:r>
              <a:rPr lang="en-US" i="1" dirty="0" smtClean="0"/>
              <a:t>$11,000</a:t>
            </a:r>
          </a:p>
          <a:p>
            <a:pPr lvl="1">
              <a:buClr>
                <a:schemeClr val="bg2">
                  <a:lumMod val="50000"/>
                </a:schemeClr>
              </a:buClr>
              <a:buFont typeface="Wingdings" pitchFamily="2" charset="2"/>
              <a:buChar char="Ø"/>
            </a:pPr>
            <a:r>
              <a:rPr lang="en-US" sz="2000" dirty="0" smtClean="0"/>
              <a:t>*Assuming all paving stones used are blank. Cost would decrease depending on number of engraved paving stones ordered</a:t>
            </a:r>
          </a:p>
          <a:p>
            <a:pPr lvl="1">
              <a:buNone/>
            </a:pPr>
            <a:endParaRPr lang="en-US" sz="2000" dirty="0" smtClean="0"/>
          </a:p>
          <a:p>
            <a:pPr algn="ctr">
              <a:buNone/>
            </a:pPr>
            <a:r>
              <a:rPr lang="en-US" sz="2800" b="1" i="1" dirty="0" smtClean="0"/>
              <a:t>TOTAL COST:  $50,000 - $56,000</a:t>
            </a:r>
          </a:p>
          <a:p>
            <a:pPr>
              <a:buNone/>
            </a:pPr>
            <a:endParaRPr lang="en-US" sz="2000" dirty="0" smtClean="0"/>
          </a:p>
          <a:p>
            <a:pPr lvl="1">
              <a:buNone/>
            </a:pPr>
            <a:endParaRPr lang="en-US" sz="2000" dirty="0" smtClean="0"/>
          </a:p>
          <a:p>
            <a:pPr lvl="1">
              <a:buNone/>
            </a:pPr>
            <a:endParaRPr lang="en-US" sz="2000" dirty="0" smtClean="0"/>
          </a:p>
          <a:p>
            <a:endParaRPr lang="en-US" dirty="0" smtClean="0"/>
          </a:p>
        </p:txBody>
      </p:sp>
      <p:sp>
        <p:nvSpPr>
          <p:cNvPr id="2" name="Title 1"/>
          <p:cNvSpPr>
            <a:spLocks noGrp="1"/>
          </p:cNvSpPr>
          <p:nvPr>
            <p:ph type="title"/>
          </p:nvPr>
        </p:nvSpPr>
        <p:spPr>
          <a:xfrm>
            <a:off x="0" y="304800"/>
            <a:ext cx="9144000" cy="990600"/>
          </a:xfrm>
        </p:spPr>
        <p:txBody>
          <a:bodyPr/>
          <a:lstStyle/>
          <a:p>
            <a:pPr algn="ctr"/>
            <a:r>
              <a:rPr lang="en-US" dirty="0" smtClean="0"/>
              <a:t>Cost Analysis</a:t>
            </a:r>
            <a:endParaRPr lang="en-US" dirty="0"/>
          </a:p>
        </p:txBody>
      </p:sp>
      <p:pic>
        <p:nvPicPr>
          <p:cNvPr id="4" name="Picture 3" descr="Dog Park for Oakland Official Logo.jpg"/>
          <p:cNvPicPr>
            <a:picLocks noChangeAspect="1"/>
          </p:cNvPicPr>
          <p:nvPr/>
        </p:nvPicPr>
        <p:blipFill>
          <a:blip r:embed="rId3" cstate="print"/>
          <a:srcRect l="8333" t="6667" r="8333" b="11666"/>
          <a:stretch>
            <a:fillRect/>
          </a:stretch>
        </p:blipFill>
        <p:spPr>
          <a:xfrm>
            <a:off x="304800" y="178307"/>
            <a:ext cx="1447800" cy="14188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3622</TotalTime>
  <Words>666</Words>
  <Application>Microsoft Office PowerPoint</Application>
  <PresentationFormat>On-screen Show (4:3)</PresentationFormat>
  <Paragraphs>87</Paragraphs>
  <Slides>12</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Paper</vt:lpstr>
      <vt:lpstr>Document</vt:lpstr>
      <vt:lpstr>Slide 1</vt:lpstr>
      <vt:lpstr>        How did this idea get here?</vt:lpstr>
      <vt:lpstr> Why does Oakland need  a dog park?</vt:lpstr>
      <vt:lpstr>Benefits of a Dog Park  in Oakland</vt:lpstr>
      <vt:lpstr>Benefits of a Dog Park</vt:lpstr>
      <vt:lpstr>Dog Park Perspectives</vt:lpstr>
      <vt:lpstr>Design Concept</vt:lpstr>
      <vt:lpstr>        Dog Park Design Features</vt:lpstr>
      <vt:lpstr>Cost Analysis</vt:lpstr>
      <vt:lpstr>Ways to Fundraise</vt:lpstr>
      <vt:lpstr>Ideas to Reduce Costs and Raise Revenue</vt:lpstr>
      <vt:lpstr>Slide 12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Ryan Schwertfeger</dc:creator>
  <cp:lastModifiedBy>Ryan Schwertfeger</cp:lastModifiedBy>
  <cp:revision>146</cp:revision>
  <dcterms:created xsi:type="dcterms:W3CDTF">2013-02-16T18:31:24Z</dcterms:created>
  <dcterms:modified xsi:type="dcterms:W3CDTF">2013-02-23T03:45:24Z</dcterms:modified>
</cp:coreProperties>
</file>